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  <p:sldMasterId id="2147483725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  <p:sldId id="274" r:id="rId10"/>
    <p:sldId id="275" r:id="rId11"/>
    <p:sldId id="276" r:id="rId12"/>
    <p:sldId id="277" r:id="rId13"/>
    <p:sldId id="278" r:id="rId14"/>
    <p:sldId id="280" r:id="rId15"/>
    <p:sldId id="279" r:id="rId16"/>
    <p:sldId id="281" r:id="rId17"/>
    <p:sldId id="264" r:id="rId18"/>
    <p:sldId id="271" r:id="rId19"/>
    <p:sldId id="272" r:id="rId20"/>
    <p:sldId id="273" r:id="rId21"/>
    <p:sldId id="270" r:id="rId22"/>
  </p:sldIdLst>
  <p:sldSz cx="9144000" cy="5143500" type="screen16x9"/>
  <p:notesSz cx="6858000" cy="9144000"/>
  <p:embeddedFontLst>
    <p:embeddedFont>
      <p:font typeface="Avenir Book" panose="02000503020000020003" pitchFamily="2" charset="0"/>
      <p:regular r:id="rId24"/>
      <p:italic r:id="rId25"/>
    </p:embeddedFont>
    <p:embeddedFont>
      <p:font typeface="Helvetica Neue" panose="02000503000000020004" pitchFamily="2" charset="0"/>
      <p:regular r:id="rId26"/>
      <p:bold r:id="rId27"/>
      <p:italic r:id="rId28"/>
      <p:boldItalic r:id="rId29"/>
    </p:embeddedFont>
    <p:embeddedFont>
      <p:font typeface="Helvetica Neue Light" panose="02000403000000020004" pitchFamily="2" charset="0"/>
      <p:regular r:id="rId30"/>
      <p:bold r:id="rId31"/>
      <p:italic r:id="rId32"/>
      <p:boldItalic r:id="rId33"/>
    </p:embeddedFont>
    <p:embeddedFont>
      <p:font typeface="Montserrat" pitchFamily="2" charset="77"/>
      <p:regular r:id="rId34"/>
      <p:bold r:id="rId35"/>
      <p:italic r:id="rId36"/>
      <p:boldItalic r:id="rId37"/>
    </p:embeddedFont>
    <p:embeddedFont>
      <p:font typeface="Montserrat Medium" panose="020F050202020403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Medium" panose="020F0502020204030204" pitchFamily="34" charset="0"/>
      <p:regular r:id="rId46"/>
      <p:bold r:id="rId47"/>
      <p:italic r:id="rId48"/>
      <p:boldItalic r:id="rId49"/>
    </p:embeddedFont>
    <p:embeddedFont>
      <p:font typeface="Roboto Slab" pitchFamily="2" charset="0"/>
      <p:regular r:id="rId50"/>
      <p:bold r:id="rId51"/>
    </p:embeddedFont>
    <p:embeddedFont>
      <p:font typeface="Roboto Slab Regular" pitchFamily="2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2"/>
  </p:normalViewPr>
  <p:slideViewPr>
    <p:cSldViewPr snapToGrid="0">
      <p:cViewPr varScale="1">
        <p:scale>
          <a:sx n="139" d="100"/>
          <a:sy n="139" d="100"/>
        </p:scale>
        <p:origin x="840" y="160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23fa7639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23fa7639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71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23fa7639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23fa7639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044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23fa7639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23fa7639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724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23fa7639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23fa7639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791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23fa7639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23fa7639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283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23fa7639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23fa7639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666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bf3f6a97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bf3f6a97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bf3f6a9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bf3f6a9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621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bf3f6a9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bf3f6a9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976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bf3f6a9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bf3f6a9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633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9e3d6458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9e3d6458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4e5ed5c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4e5ed5c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23fa7639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23fa7639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bf3f6a9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bf3f6a9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23fa7639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23fa7639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23fa7639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23fa7639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560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23fa7639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23fa7639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6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9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18" name="Google Shape;21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1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2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3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53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3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1" name="Google Shape;241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2" name="Google Shape;24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56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49" name="Google Shape;249;p56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0" name="Google Shape;250;p5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4" name="Google Shape;254;p5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" name="Google Shape;25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8" name="Google Shape;25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2" name="Google Shape;262;p5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3" name="Google Shape;263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0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9" name="Google Shape;269;p6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3" name="Google Shape;273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4" name="Google Shape;274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5" name="Google Shape;275;p6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2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7" name="Google Shape;277;p62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62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2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2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1" name="Google Shape;281;p62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82" name="Google Shape;282;p62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3" name="Google Shape;283;p62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4" name="Google Shape;284;p62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5" name="Google Shape;285;p62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62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2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2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92" name="Google Shape;292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6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97" name="Google Shape;297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6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02" name="Google Shape;302;p6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6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07" name="Google Shape;307;p6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12" name="Google Shape;312;p6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8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17" name="Google Shape;317;p6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6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70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72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7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74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5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76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76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48" name="Google Shape;348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7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7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8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5" name="Google Shape;355;p78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6" name="Google Shape;356;p7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4" name="Google Shape;21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9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YOUR COURSE NAME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79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 to Machine Learning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79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5"/>
          <p:cNvPicPr preferRelativeResize="0"/>
          <p:nvPr/>
        </p:nvPicPr>
        <p:blipFill rotWithShape="1">
          <a:blip r:embed="rId4">
            <a:alphaModFix/>
          </a:blip>
          <a:srcRect t="4662" b="4987"/>
          <a:stretch/>
        </p:blipFill>
        <p:spPr>
          <a:xfrm>
            <a:off x="-1915625" y="436475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F8DB64-D79B-8944-B503-AC32FB48A4B4}"/>
              </a:ext>
            </a:extLst>
          </p:cNvPr>
          <p:cNvSpPr txBox="1"/>
          <p:nvPr/>
        </p:nvSpPr>
        <p:spPr>
          <a:xfrm>
            <a:off x="1472184" y="654875"/>
            <a:ext cx="7068312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Steps of applying the Linear Regression model: </a:t>
            </a:r>
          </a:p>
          <a:p>
            <a:endParaRPr lang="en-GB" sz="1800" dirty="0">
              <a:latin typeface="Avenir Book" panose="02000503020000020003" pitchFamily="2" charset="0"/>
            </a:endParaRPr>
          </a:p>
          <a:p>
            <a:pPr marL="342900" indent="-342900">
              <a:buAutoNum type="arabicParenR"/>
            </a:pPr>
            <a:r>
              <a:rPr lang="en-GB" sz="1800" dirty="0">
                <a:latin typeface="Avenir Book" panose="02000503020000020003" pitchFamily="2" charset="0"/>
              </a:rPr>
              <a:t>Choose our features (including dropping any highly correlated features)</a:t>
            </a:r>
          </a:p>
          <a:p>
            <a:pPr marL="342900" indent="-342900">
              <a:buAutoNum type="arabicParenR"/>
            </a:pPr>
            <a:r>
              <a:rPr lang="en-GB" sz="1800" dirty="0">
                <a:latin typeface="Avenir Book" panose="02000503020000020003" pitchFamily="2" charset="0"/>
              </a:rPr>
              <a:t>Ensure there are no nulls in the data. </a:t>
            </a:r>
          </a:p>
          <a:p>
            <a:pPr marL="342900" indent="-342900">
              <a:buAutoNum type="arabicParenR"/>
            </a:pPr>
            <a:r>
              <a:rPr lang="en-GB" sz="1800" dirty="0">
                <a:latin typeface="Avenir Book" panose="02000503020000020003" pitchFamily="2" charset="0"/>
              </a:rPr>
              <a:t>Consider removing outliers and using power transformations to make independent variables resemble a normal distribution</a:t>
            </a:r>
          </a:p>
          <a:p>
            <a:pPr marL="342900" indent="-342900">
              <a:buAutoNum type="arabicParenR"/>
            </a:pPr>
            <a:r>
              <a:rPr lang="en-GB" sz="1800" dirty="0">
                <a:latin typeface="Avenir Book" panose="02000503020000020003" pitchFamily="2" charset="0"/>
              </a:rPr>
              <a:t>Transform all non numeric features through encoding</a:t>
            </a:r>
          </a:p>
          <a:p>
            <a:pPr marL="342900" indent="-342900">
              <a:buAutoNum type="arabicParenR"/>
            </a:pPr>
            <a:r>
              <a:rPr lang="en-GB" sz="1800" dirty="0">
                <a:latin typeface="Avenir Book" panose="02000503020000020003" pitchFamily="2" charset="0"/>
              </a:rPr>
              <a:t>Separate the target label (as y) </a:t>
            </a:r>
          </a:p>
          <a:p>
            <a:pPr marL="342900" indent="-342900">
              <a:buAutoNum type="arabicParenR"/>
            </a:pPr>
            <a:r>
              <a:rPr lang="en-GB" sz="1800" dirty="0">
                <a:latin typeface="Avenir Book" panose="02000503020000020003" pitchFamily="2" charset="0"/>
              </a:rPr>
              <a:t>Randomly divide into test and training data sets</a:t>
            </a:r>
          </a:p>
          <a:p>
            <a:pPr marL="342900" indent="-342900">
              <a:buAutoNum type="arabicParenR"/>
            </a:pPr>
            <a:r>
              <a:rPr lang="en-GB" sz="1800" dirty="0">
                <a:latin typeface="Avenir Book" panose="02000503020000020003" pitchFamily="2" charset="0"/>
              </a:rPr>
              <a:t>Train our model</a:t>
            </a:r>
          </a:p>
          <a:p>
            <a:pPr marL="342900" indent="-342900">
              <a:buAutoNum type="arabicParenR"/>
            </a:pPr>
            <a:r>
              <a:rPr lang="en-GB" sz="1800" dirty="0">
                <a:latin typeface="Avenir Book" panose="02000503020000020003" pitchFamily="2" charset="0"/>
              </a:rPr>
              <a:t>Apply the </a:t>
            </a:r>
            <a:r>
              <a:rPr lang="en-GB" sz="1800" i="1" dirty="0">
                <a:latin typeface="Avenir Book" panose="02000503020000020003" pitchFamily="2" charset="0"/>
              </a:rPr>
              <a:t>trained</a:t>
            </a:r>
            <a:r>
              <a:rPr lang="en-GB" sz="1800" dirty="0">
                <a:latin typeface="Avenir Book" panose="02000503020000020003" pitchFamily="2" charset="0"/>
              </a:rPr>
              <a:t> model to the test data set</a:t>
            </a:r>
          </a:p>
          <a:p>
            <a:pPr marL="342900" indent="-342900">
              <a:buAutoNum type="arabicParenR"/>
            </a:pPr>
            <a:r>
              <a:rPr lang="en-GB" sz="1800" dirty="0">
                <a:latin typeface="Avenir Book" panose="02000503020000020003" pitchFamily="2" charset="0"/>
              </a:rPr>
              <a:t>Evaluate the model  - </a:t>
            </a:r>
            <a:r>
              <a:rPr lang="en-GB" sz="1800" b="1" dirty="0">
                <a:latin typeface="Avenir Book" panose="02000503020000020003" pitchFamily="2" charset="0"/>
              </a:rPr>
              <a:t>how much of the variation in test does our linear regression model explain?</a:t>
            </a:r>
          </a:p>
          <a:p>
            <a:endParaRPr lang="en-GB" sz="1800" dirty="0">
              <a:latin typeface="Avenir Book" panose="02000503020000020003" pitchFamily="2" charset="0"/>
            </a:endParaRPr>
          </a:p>
          <a:p>
            <a:pPr marL="342900" indent="-342900">
              <a:buAutoNum type="arabicParenR"/>
            </a:pPr>
            <a:endParaRPr lang="en-GB" sz="1600" dirty="0">
              <a:latin typeface="Avenir Book" panose="02000503020000020003" pitchFamily="2" charset="0"/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4834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5"/>
          <p:cNvPicPr preferRelativeResize="0"/>
          <p:nvPr/>
        </p:nvPicPr>
        <p:blipFill rotWithShape="1">
          <a:blip r:embed="rId4">
            <a:alphaModFix/>
          </a:blip>
          <a:srcRect t="4662" b="4987"/>
          <a:stretch/>
        </p:blipFill>
        <p:spPr>
          <a:xfrm>
            <a:off x="-1915625" y="436475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2D7BB-22AB-E144-8AB7-68522C2A6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84" y="545675"/>
            <a:ext cx="7342630" cy="39160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8397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5"/>
          <p:cNvPicPr preferRelativeResize="0"/>
          <p:nvPr/>
        </p:nvPicPr>
        <p:blipFill rotWithShape="1">
          <a:blip r:embed="rId4">
            <a:alphaModFix/>
          </a:blip>
          <a:srcRect t="4662" b="4987"/>
          <a:stretch/>
        </p:blipFill>
        <p:spPr>
          <a:xfrm>
            <a:off x="-1915625" y="436475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9524C7-C5BE-3F4E-BF8B-FDDED0FBF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456" y="557926"/>
            <a:ext cx="7504414" cy="41732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947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5"/>
          <p:cNvPicPr preferRelativeResize="0"/>
          <p:nvPr/>
        </p:nvPicPr>
        <p:blipFill rotWithShape="1">
          <a:blip r:embed="rId4">
            <a:alphaModFix/>
          </a:blip>
          <a:srcRect t="4662" b="4987"/>
          <a:stretch/>
        </p:blipFill>
        <p:spPr>
          <a:xfrm>
            <a:off x="-1915625" y="436475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50BEC-EE8E-7344-94F3-018B9F40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99" y="654875"/>
            <a:ext cx="7302528" cy="37123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238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5"/>
          <p:cNvPicPr preferRelativeResize="0"/>
          <p:nvPr/>
        </p:nvPicPr>
        <p:blipFill rotWithShape="1">
          <a:blip r:embed="rId4">
            <a:alphaModFix/>
          </a:blip>
          <a:srcRect t="4662" b="4987"/>
          <a:stretch/>
        </p:blipFill>
        <p:spPr>
          <a:xfrm>
            <a:off x="-1915625" y="436475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0C75E-5B8D-364A-A42B-2AD90A39B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686" y="838455"/>
            <a:ext cx="7226249" cy="34665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17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5"/>
          <p:cNvPicPr preferRelativeResize="0"/>
          <p:nvPr/>
        </p:nvPicPr>
        <p:blipFill rotWithShape="1">
          <a:blip r:embed="rId4">
            <a:alphaModFix/>
          </a:blip>
          <a:srcRect t="4662" b="4987"/>
          <a:stretch/>
        </p:blipFill>
        <p:spPr>
          <a:xfrm>
            <a:off x="-1915625" y="436475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470213-7C04-CD49-BCA1-0A0F58995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713" y="745887"/>
            <a:ext cx="7184957" cy="37486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3765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87"/>
          <p:cNvSpPr txBox="1"/>
          <p:nvPr/>
        </p:nvSpPr>
        <p:spPr>
          <a:xfrm>
            <a:off x="484950" y="3771500"/>
            <a:ext cx="8382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Unsupervised </a:t>
            </a:r>
            <a:r>
              <a:rPr lang="en" sz="5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sz="50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87"/>
          <p:cNvPicPr preferRelativeResize="0"/>
          <p:nvPr/>
        </p:nvPicPr>
        <p:blipFill rotWithShape="1">
          <a:blip r:embed="rId4">
            <a:alphaModFix/>
          </a:blip>
          <a:srcRect l="33453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6EAFE2E0-E527-2C4F-98B7-EC45D3ED1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236" y="175482"/>
            <a:ext cx="5874980" cy="47209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384DBD-E0A3-BE48-BFC5-42DFCF816CCA}"/>
              </a:ext>
            </a:extLst>
          </p:cNvPr>
          <p:cNvCxnSpPr/>
          <p:nvPr/>
        </p:nvCxnSpPr>
        <p:spPr>
          <a:xfrm>
            <a:off x="1554480" y="2944368"/>
            <a:ext cx="5897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59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125" y="479838"/>
            <a:ext cx="7237759" cy="41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8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70284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Fulfilling Business Goals : Machine learning added value &amp;amp; use cases | by  Youssef Fenjiro | Medium">
            <a:extLst>
              <a:ext uri="{FF2B5EF4-FFF2-40B4-BE49-F238E27FC236}">
                <a16:creationId xmlns:a16="http://schemas.microsoft.com/office/drawing/2014/main" id="{52FD3452-098F-C04C-AB97-F4EC0899B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96" y="757935"/>
            <a:ext cx="8729804" cy="300270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714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80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Machine Learning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Supervised Learning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Unsupervised Learning</a:t>
            </a: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9" name="Google Shape;369;p80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8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1" name="Google Shape;37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80"/>
          <p:cNvPicPr preferRelativeResize="0"/>
          <p:nvPr/>
        </p:nvPicPr>
        <p:blipFill rotWithShape="1">
          <a:blip r:embed="rId5">
            <a:alphaModFix/>
          </a:blip>
          <a:srcRect l="18160" r="18160"/>
          <a:stretch/>
        </p:blipFill>
        <p:spPr>
          <a:xfrm>
            <a:off x="768129" y="1127525"/>
            <a:ext cx="2838426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80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8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9" name="Google Shape;3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372" y="436475"/>
            <a:ext cx="5197262" cy="42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2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Supervised </a:t>
            </a:r>
            <a:r>
              <a:rPr lang="en" sz="5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Learning.</a:t>
            </a:r>
            <a:endParaRPr sz="50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82"/>
          <p:cNvPicPr preferRelativeResize="0"/>
          <p:nvPr/>
        </p:nvPicPr>
        <p:blipFill rotWithShape="1">
          <a:blip r:embed="rId4">
            <a:alphaModFix/>
          </a:blip>
          <a:srcRect l="33453"/>
          <a:stretch/>
        </p:blipFill>
        <p:spPr>
          <a:xfrm>
            <a:off x="7245550" y="5313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8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21" y="654875"/>
            <a:ext cx="8414528" cy="41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770" y="841248"/>
            <a:ext cx="5045726" cy="361699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8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Google Shape;402;p85">
            <a:extLst>
              <a:ext uri="{FF2B5EF4-FFF2-40B4-BE49-F238E27FC236}">
                <a16:creationId xmlns:a16="http://schemas.microsoft.com/office/drawing/2014/main" id="{044E6483-03DA-B049-8FA7-B6F98107A75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662" b="4987"/>
          <a:stretch/>
        </p:blipFill>
        <p:spPr>
          <a:xfrm>
            <a:off x="303893" y="841248"/>
            <a:ext cx="3097676" cy="3616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499" y="373625"/>
            <a:ext cx="4831950" cy="439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2;p85">
            <a:extLst>
              <a:ext uri="{FF2B5EF4-FFF2-40B4-BE49-F238E27FC236}">
                <a16:creationId xmlns:a16="http://schemas.microsoft.com/office/drawing/2014/main" id="{1968F264-48B8-8344-B31D-73EE23B60F0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662" b="4987"/>
          <a:stretch/>
        </p:blipFill>
        <p:spPr>
          <a:xfrm>
            <a:off x="-1915625" y="436475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DD1953-9C2F-4946-A465-E8DBDBA06BCC}"/>
              </a:ext>
            </a:extLst>
          </p:cNvPr>
          <p:cNvSpPr txBox="1"/>
          <p:nvPr/>
        </p:nvSpPr>
        <p:spPr>
          <a:xfrm>
            <a:off x="1453896" y="1069848"/>
            <a:ext cx="2542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Regression problem </a:t>
            </a:r>
            <a:r>
              <a:rPr lang="en-GB" sz="1800" dirty="0"/>
              <a:t>= we are aiming to predict a </a:t>
            </a:r>
            <a:r>
              <a:rPr lang="en-GB" sz="1800" b="1" dirty="0"/>
              <a:t>number</a:t>
            </a:r>
            <a:r>
              <a:rPr lang="en-GB" sz="1800" dirty="0"/>
              <a:t> </a:t>
            </a:r>
          </a:p>
          <a:p>
            <a:endParaRPr lang="en-GB" sz="1800" dirty="0"/>
          </a:p>
          <a:p>
            <a:endParaRPr lang="en-GB" sz="1800" dirty="0">
              <a:latin typeface="Avenir Book" panose="02000503020000020003" pitchFamily="2" charset="0"/>
            </a:endParaRPr>
          </a:p>
          <a:p>
            <a:r>
              <a:rPr lang="en-GB" sz="1800" dirty="0">
                <a:latin typeface="Avenir Book" panose="02000503020000020003" pitchFamily="2" charset="0"/>
              </a:rPr>
              <a:t>In this case we will try to predict </a:t>
            </a:r>
            <a:r>
              <a:rPr lang="en-GB" sz="1800" b="1" dirty="0">
                <a:latin typeface="Avenir Book" panose="02000503020000020003" pitchFamily="2" charset="0"/>
              </a:rPr>
              <a:t>TARGET_D </a:t>
            </a:r>
            <a:r>
              <a:rPr lang="en-GB" sz="1800" dirty="0">
                <a:latin typeface="Avenir Book" panose="02000503020000020003" pitchFamily="2" charset="0"/>
              </a:rPr>
              <a:t>based on the other features we have in the data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5"/>
          <p:cNvPicPr preferRelativeResize="0"/>
          <p:nvPr/>
        </p:nvPicPr>
        <p:blipFill rotWithShape="1">
          <a:blip r:embed="rId4">
            <a:alphaModFix/>
          </a:blip>
          <a:srcRect t="4662" b="4987"/>
          <a:stretch/>
        </p:blipFill>
        <p:spPr>
          <a:xfrm>
            <a:off x="-1915625" y="436475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 descr="Regression Analysis in Machine learning - Javatpoint">
            <a:extLst>
              <a:ext uri="{FF2B5EF4-FFF2-40B4-BE49-F238E27FC236}">
                <a16:creationId xmlns:a16="http://schemas.microsoft.com/office/drawing/2014/main" id="{AFFBE7BB-A78B-6B4B-8B82-49938E13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63" y="305890"/>
            <a:ext cx="5456245" cy="45317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25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85"/>
          <p:cNvPicPr preferRelativeResize="0"/>
          <p:nvPr/>
        </p:nvPicPr>
        <p:blipFill rotWithShape="1">
          <a:blip r:embed="rId4">
            <a:alphaModFix/>
          </a:blip>
          <a:srcRect t="4662" b="4987"/>
          <a:stretch/>
        </p:blipFill>
        <p:spPr>
          <a:xfrm>
            <a:off x="-1915625" y="436475"/>
            <a:ext cx="3831249" cy="414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F8DB64-D79B-8944-B503-AC32FB48A4B4}"/>
              </a:ext>
            </a:extLst>
          </p:cNvPr>
          <p:cNvSpPr txBox="1"/>
          <p:nvPr/>
        </p:nvSpPr>
        <p:spPr>
          <a:xfrm>
            <a:off x="1472184" y="654875"/>
            <a:ext cx="706831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The assumptions of the Linear Regression approach</a:t>
            </a:r>
          </a:p>
          <a:p>
            <a:endParaRPr lang="en-GB" sz="1800" dirty="0">
              <a:latin typeface="Avenir Book" panose="02000503020000020003" pitchFamily="2" charset="0"/>
            </a:endParaRPr>
          </a:p>
          <a:p>
            <a:r>
              <a:rPr lang="en-GB" sz="1800" b="1" dirty="0">
                <a:latin typeface="Avenir Book" panose="02000503020000020003" pitchFamily="2" charset="0"/>
              </a:rPr>
              <a:t>1) </a:t>
            </a:r>
            <a:r>
              <a:rPr lang="en-GB" sz="1800" b="1" dirty="0">
                <a:solidFill>
                  <a:srgbClr val="0070C0"/>
                </a:solidFill>
                <a:latin typeface="Avenir Book" panose="02000503020000020003" pitchFamily="2" charset="0"/>
              </a:rPr>
              <a:t>Linearity</a:t>
            </a:r>
            <a:r>
              <a:rPr lang="en-GB" sz="1800" dirty="0">
                <a:latin typeface="Avenir Book" panose="02000503020000020003" pitchFamily="2" charset="0"/>
              </a:rPr>
              <a:t>: The relationship between X and the mean of y will be linear (theoretically, we can predict y based on X)</a:t>
            </a:r>
          </a:p>
          <a:p>
            <a:r>
              <a:rPr lang="en-GB" sz="1800" b="1" dirty="0">
                <a:latin typeface="Avenir Book" panose="02000503020000020003" pitchFamily="2" charset="0"/>
              </a:rPr>
              <a:t>2) </a:t>
            </a:r>
            <a:r>
              <a:rPr lang="en-GB" sz="1800" b="1" dirty="0">
                <a:solidFill>
                  <a:srgbClr val="0070C0"/>
                </a:solidFill>
                <a:latin typeface="Avenir Book" panose="02000503020000020003" pitchFamily="2" charset="0"/>
              </a:rPr>
              <a:t>X is continuous</a:t>
            </a:r>
            <a:r>
              <a:rPr lang="en-GB" sz="1800" dirty="0">
                <a:latin typeface="Avenir Book" panose="02000503020000020003" pitchFamily="2" charset="0"/>
              </a:rPr>
              <a:t>: all of the features going into our model will be numerical (we would encode any objects/strings)</a:t>
            </a:r>
          </a:p>
          <a:p>
            <a:r>
              <a:rPr lang="en-GB" sz="1800" b="1" dirty="0">
                <a:latin typeface="Avenir Book" panose="02000503020000020003" pitchFamily="2" charset="0"/>
              </a:rPr>
              <a:t>3) </a:t>
            </a:r>
            <a:r>
              <a:rPr lang="en-GB" sz="1800" b="1" dirty="0">
                <a:solidFill>
                  <a:srgbClr val="0070C0"/>
                </a:solidFill>
                <a:latin typeface="Avenir Book" panose="02000503020000020003" pitchFamily="2" charset="0"/>
              </a:rPr>
              <a:t>Independence</a:t>
            </a:r>
            <a:r>
              <a:rPr lang="en-GB" sz="1800" dirty="0">
                <a:latin typeface="Avenir Book" panose="02000503020000020003" pitchFamily="2" charset="0"/>
              </a:rPr>
              <a:t>: Observations are independent of each other. We will not have two rows which represent the same individual, event or instance.</a:t>
            </a:r>
          </a:p>
          <a:p>
            <a:endParaRPr lang="en-GB" sz="1800" b="1" dirty="0">
              <a:latin typeface="Avenir Book" panose="02000503020000020003" pitchFamily="2" charset="0"/>
            </a:endParaRPr>
          </a:p>
          <a:p>
            <a:r>
              <a:rPr lang="en-GB" sz="2000" b="1" dirty="0">
                <a:solidFill>
                  <a:srgbClr val="0070C0"/>
                </a:solidFill>
                <a:latin typeface="Avenir Book" panose="02000503020000020003" pitchFamily="2" charset="0"/>
              </a:rPr>
              <a:t>Other recommendations : </a:t>
            </a:r>
          </a:p>
          <a:p>
            <a:r>
              <a:rPr lang="en-GB" sz="1800" dirty="0">
                <a:latin typeface="Avenir Book" panose="02000503020000020003" pitchFamily="2" charset="0"/>
              </a:rPr>
              <a:t>Scaling the features so that all elements of x are on a similar range of values could make interpreting the coefficients easier and the model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3165799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Microsoft Macintosh PowerPoint</Application>
  <PresentationFormat>On-screen Show (16:9)</PresentationFormat>
  <Paragraphs>52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Roboto</vt:lpstr>
      <vt:lpstr>Roboto Slab</vt:lpstr>
      <vt:lpstr>Avenir Book</vt:lpstr>
      <vt:lpstr>Roboto Slab Regular</vt:lpstr>
      <vt:lpstr>Montserrat Medium</vt:lpstr>
      <vt:lpstr>Helvetica Neue Light</vt:lpstr>
      <vt:lpstr>Helvetica Neue</vt:lpstr>
      <vt:lpstr>Montserrat</vt:lpstr>
      <vt:lpstr>Arial</vt:lpstr>
      <vt:lpstr>Roboto Medium</vt:lpstr>
      <vt:lpstr>Simple Light</vt:lpstr>
      <vt:lpstr>Simple Light</vt:lpstr>
      <vt:lpstr>YOUR COURSE NAME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COURSE NAME | IRONHACK</dc:title>
  <cp:lastModifiedBy>Sian Davies</cp:lastModifiedBy>
  <cp:revision>1</cp:revision>
  <dcterms:modified xsi:type="dcterms:W3CDTF">2022-01-20T16:56:52Z</dcterms:modified>
</cp:coreProperties>
</file>